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ulcher@pulcher.biz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.windows.com/en-us/iot" TargetMode="External"/><Relationship Id="rId3" Type="http://schemas.openxmlformats.org/officeDocument/2006/relationships/hyperlink" Target="https://insider.windows.com/" TargetMode="External"/><Relationship Id="rId4" Type="http://schemas.openxmlformats.org/officeDocument/2006/relationships/hyperlink" Target="https://ms-iot.github.io/content/en-US/win10/SetupRPI.htm" TargetMode="External"/><Relationship Id="rId5" Type="http://schemas.openxmlformats.org/officeDocument/2006/relationships/hyperlink" Target="https://ms-iot.github.io/content/en-US/win10/samples/PowerShell.htm" TargetMode="External"/><Relationship Id="rId6" Type="http://schemas.openxmlformats.org/officeDocument/2006/relationships/hyperlink" Target="https://www.hackster.io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sdn.microsoft.com/en-us/library/windows/apps/xaml/windows.devices.gpio.aspx?f=255&amp;MSPPError=-2147217396" TargetMode="External"/><Relationship Id="rId3" Type="http://schemas.openxmlformats.org/officeDocument/2006/relationships/hyperlink" Target="http://www.arduino.cc/" TargetMode="External"/><Relationship Id="rId4" Type="http://schemas.openxmlformats.org/officeDocument/2006/relationships/hyperlink" Target="https://www.sparkfun.com/products/12582" TargetMode="External"/><Relationship Id="rId5" Type="http://schemas.openxmlformats.org/officeDocument/2006/relationships/hyperlink" Target="http://ms-iot.github.io/content/en-US/win10/SetupWVSA.htm" TargetMode="External"/><Relationship Id="rId6" Type="http://schemas.openxmlformats.org/officeDocument/2006/relationships/hyperlink" Target="https://github.com/ms-iot/virtual-shields-arduino/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://www.youtube.com/embed/oY0mxwySaSo?autoplay=1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hyperlink" Target="http://www.raspberrypi.org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hyperlink" Target="http://www.minnowboard.org" TargetMode="External"/><Relationship Id="rId7" Type="http://schemas.openxmlformats.org/officeDocument/2006/relationships/hyperlink" Target="https://developer.qualcomm.com/" TargetMode="External"/><Relationship Id="rId8" Type="http://schemas.openxmlformats.org/officeDocument/2006/relationships/image" Target="../media/image10.png"/><Relationship Id="rId9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to the Windows IoT world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Harold Pulcher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pulcher@pulcher.biz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750466" y="469900"/>
            <a:ext cx="11503869" cy="1311375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Enough already! How do I do this!</a:t>
            </a:r>
          </a:p>
        </p:txBody>
      </p:sp>
      <p:pic>
        <p:nvPicPr>
          <p:cNvPr id="163" name="mount iso.png"/>
          <p:cNvPicPr>
            <a:picLocks noChangeAspect="1"/>
          </p:cNvPicPr>
          <p:nvPr/>
        </p:nvPicPr>
        <p:blipFill>
          <a:blip r:embed="rId2">
            <a:extLst/>
          </a:blip>
          <a:srcRect l="3777" t="14388" r="821" b="0"/>
          <a:stretch>
            <a:fillRect/>
          </a:stretch>
        </p:blipFill>
        <p:spPr>
          <a:xfrm>
            <a:off x="1500022" y="1765045"/>
            <a:ext cx="10589270" cy="4242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where is the ffu.png"/>
          <p:cNvPicPr>
            <a:picLocks noChangeAspect="1"/>
          </p:cNvPicPr>
          <p:nvPr/>
        </p:nvPicPr>
        <p:blipFill>
          <a:blip r:embed="rId3">
            <a:extLst/>
          </a:blip>
          <a:srcRect l="2525" t="5975" r="1534" b="65561"/>
          <a:stretch>
            <a:fillRect/>
          </a:stretch>
        </p:blipFill>
        <p:spPr>
          <a:xfrm>
            <a:off x="1620671" y="6441268"/>
            <a:ext cx="10348203" cy="1653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flash the sd 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933" y="362901"/>
            <a:ext cx="10622934" cy="9027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822" r="0" b="482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hook up the board</a:t>
            </a:r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everything goes right…..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Bad News :(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Ethernet and RASPBERRY PI USB WIFI DONGLE is supported. </a:t>
            </a:r>
          </a:p>
          <a:p>
            <a:pPr/>
            <a:r>
              <a:t>Lots of Universal APIs are not functional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Good News!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Tons of stuff works!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So how do we talk to this thing?</a:t>
            </a:r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52500" y="2590800"/>
            <a:ext cx="11099800" cy="1338362"/>
          </a:xfrm>
          <a:prstGeom prst="rect">
            <a:avLst/>
          </a:prstGeom>
        </p:spPr>
        <p:txBody>
          <a:bodyPr/>
          <a:lstStyle/>
          <a:p>
            <a:pPr/>
            <a:r>
              <a:t>http://&lt;ip address&gt;:8080</a:t>
            </a:r>
          </a:p>
        </p:txBody>
      </p:sp>
      <p:sp>
        <p:nvSpPr>
          <p:cNvPr id="183" name="Shape 183"/>
          <p:cNvSpPr/>
          <p:nvPr/>
        </p:nvSpPr>
        <p:spPr>
          <a:xfrm>
            <a:off x="952500" y="3403600"/>
            <a:ext cx="11099800" cy="133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57200" indent="-457200" algn="l">
              <a:spcBef>
                <a:spcPts val="4200"/>
              </a:spcBef>
              <a:buSzPct val="75000"/>
              <a:buChar char="•"/>
            </a:lvl1pPr>
          </a:lstStyle>
          <a:p>
            <a:pPr/>
            <a:r>
              <a:t>PowerShell &lt;- in admin mode</a:t>
            </a:r>
          </a:p>
        </p:txBody>
      </p:sp>
      <p:sp>
        <p:nvSpPr>
          <p:cNvPr id="184" name="Shape 184"/>
          <p:cNvSpPr/>
          <p:nvPr/>
        </p:nvSpPr>
        <p:spPr>
          <a:xfrm>
            <a:off x="952500" y="5765800"/>
            <a:ext cx="11099800" cy="133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57200" indent="-457200" algn="l">
              <a:spcBef>
                <a:spcPts val="4200"/>
              </a:spcBef>
              <a:buSzPct val="75000"/>
              <a:buChar char="•"/>
            </a:lvl1pPr>
          </a:lstStyle>
          <a:p>
            <a:pPr/>
            <a:r>
              <a:t>ssh &lt;- almost any flavor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50" y="4656980"/>
            <a:ext cx="10248900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952500" y="7035800"/>
            <a:ext cx="11099800" cy="133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57200" indent="-457200" algn="l">
              <a:spcBef>
                <a:spcPts val="4200"/>
              </a:spcBef>
              <a:buSzPct val="75000"/>
              <a:buChar char="•"/>
            </a:lvl1pPr>
          </a:lstStyle>
          <a:p>
            <a:pPr/>
            <a:r>
              <a:t>ftp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10617" y="2462410"/>
            <a:ext cx="9583565" cy="6555923"/>
          </a:xfrm>
          <a:prstGeom prst="rect">
            <a:avLst/>
          </a:prstGeom>
        </p:spPr>
      </p:pic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What is this GPIO thing?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32683" b="0"/>
          <a:stretch>
            <a:fillRect/>
          </a:stretch>
        </p:blipFill>
        <p:spPr>
          <a:xfrm>
            <a:off x="1418004" y="2597150"/>
            <a:ext cx="10367596" cy="6286500"/>
          </a:xfrm>
          <a:prstGeom prst="rect">
            <a:avLst/>
          </a:prstGeom>
        </p:spPr>
      </p:pic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API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Stop! PotPushBlinky time…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04926" y="1587417"/>
            <a:ext cx="6290665" cy="4984407"/>
          </a:xfrm>
          <a:prstGeom prst="rect">
            <a:avLst/>
          </a:prstGeom>
        </p:spPr>
      </p:pic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Become a Windows Insider!</a:t>
            </a:r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https://insider.windows.com/</a:t>
            </a:r>
          </a:p>
        </p:txBody>
      </p:sp>
      <p:pic>
        <p:nvPicPr>
          <p:cNvPr id="125" name="75e9a5a9-54f8-4720-921e-148cfc89bfd5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3" cy="5108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the @#$%^!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What you are gonna need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Arduino UNO R3</a:t>
            </a:r>
          </a:p>
          <a:p>
            <a:pPr/>
            <a:r>
              <a:t>SparkFun BlueSMiRF Gold</a:t>
            </a:r>
          </a:p>
          <a:p>
            <a:pPr/>
            <a:r>
              <a:t>Arduino Development Environment</a:t>
            </a:r>
          </a:p>
          <a:p>
            <a:pPr/>
            <a:r>
              <a:t>Breadboard and associated electronic bits</a:t>
            </a:r>
          </a:p>
          <a:p>
            <a:pPr/>
            <a:r>
              <a:t>Lumia 520, Lumia 635, Lumina 640…  &lt;- huh?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Shield?</a:t>
            </a:r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xfrm>
            <a:off x="1816100" y="2597150"/>
            <a:ext cx="3848100" cy="6286500"/>
          </a:xfrm>
          <a:prstGeom prst="rect">
            <a:avLst/>
          </a:prstGeom>
        </p:spPr>
        <p:txBody>
          <a:bodyPr/>
          <a:lstStyle/>
          <a:p>
            <a:pPr marL="269747" indent="-269747" defTabSz="344677">
              <a:spcBef>
                <a:spcPts val="2400"/>
              </a:spcBef>
              <a:defRPr sz="2241"/>
            </a:pPr>
            <a:r>
              <a:t>Accelerometer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t>Compass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t>Geolocator (GPS)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t>Gyrometer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t>Light Sensor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t>Orientation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t>Camera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t>Speech to Text and Speech Recognition</a:t>
            </a:r>
          </a:p>
          <a:p>
            <a:pPr marL="269747" indent="-269747" defTabSz="344677">
              <a:spcBef>
                <a:spcPts val="2400"/>
              </a:spcBef>
              <a:defRPr sz="2241"/>
            </a:pPr>
            <a:r>
              <a:t>can receive table data from previous web search</a:t>
            </a:r>
          </a:p>
        </p:txBody>
      </p:sp>
      <p:sp>
        <p:nvSpPr>
          <p:cNvPr id="204" name="Shape 204"/>
          <p:cNvSpPr/>
          <p:nvPr/>
        </p:nvSpPr>
        <p:spPr>
          <a:xfrm>
            <a:off x="7200900" y="2597150"/>
            <a:ext cx="38481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69747" indent="-269747" algn="l" defTabSz="344677">
              <a:spcBef>
                <a:spcPts val="2400"/>
              </a:spcBef>
              <a:buSzPct val="75000"/>
              <a:buChar char="•"/>
              <a:defRPr sz="2241"/>
            </a:pPr>
            <a:r>
              <a:t>Device info (name, date/time/timezone, os)</a:t>
            </a:r>
          </a:p>
          <a:p>
            <a:pPr marL="269747" indent="-269747" algn="l" defTabSz="344677">
              <a:spcBef>
                <a:spcPts val="2400"/>
              </a:spcBef>
              <a:buSzPct val="75000"/>
              <a:buChar char="•"/>
              <a:defRPr sz="2241"/>
            </a:pPr>
            <a:r>
              <a:t>Email (initiation)</a:t>
            </a:r>
          </a:p>
          <a:p>
            <a:pPr marL="269747" indent="-269747" algn="l" defTabSz="344677">
              <a:spcBef>
                <a:spcPts val="2400"/>
              </a:spcBef>
              <a:buSzPct val="75000"/>
              <a:buChar char="•"/>
              <a:defRPr sz="2241"/>
            </a:pPr>
            <a:r>
              <a:t>Microphone</a:t>
            </a:r>
          </a:p>
          <a:p>
            <a:pPr marL="269747" indent="-269747" algn="l" defTabSz="344677">
              <a:spcBef>
                <a:spcPts val="2400"/>
              </a:spcBef>
              <a:buSzPct val="75000"/>
              <a:buChar char="•"/>
              <a:defRPr sz="2241"/>
            </a:pPr>
            <a:r>
              <a:t>Notifications (Tile/Toast)</a:t>
            </a:r>
          </a:p>
          <a:p>
            <a:pPr marL="269747" indent="-269747" algn="l" defTabSz="344677">
              <a:spcBef>
                <a:spcPts val="2400"/>
              </a:spcBef>
              <a:buSzPct val="75000"/>
              <a:buChar char="•"/>
              <a:defRPr sz="2241"/>
            </a:pPr>
            <a:r>
              <a:t>Screen (Text, Images, Audio/Video, Rectangles, Buttons, Touchscreen)</a:t>
            </a:r>
          </a:p>
          <a:p>
            <a:pPr marL="269747" indent="-269747" algn="l" defTabSz="344677">
              <a:spcBef>
                <a:spcPts val="2400"/>
              </a:spcBef>
              <a:buSzPct val="75000"/>
              <a:buChar char="•"/>
              <a:defRPr sz="2241"/>
            </a:pPr>
            <a:r>
              <a:t>Sms (initiation)</a:t>
            </a:r>
          </a:p>
          <a:p>
            <a:pPr marL="269747" indent="-269747" algn="l" defTabSz="344677">
              <a:spcBef>
                <a:spcPts val="2400"/>
              </a:spcBef>
              <a:buSzPct val="75000"/>
              <a:buChar char="•"/>
              <a:defRPr sz="2241"/>
            </a:pPr>
            <a:r>
              <a:t>Web (Get and Post with result parsing)</a:t>
            </a:r>
          </a:p>
          <a:p>
            <a:pPr marL="269747" indent="-269747" algn="l" defTabSz="344677">
              <a:spcBef>
                <a:spcPts val="2400"/>
              </a:spcBef>
              <a:buSzPct val="75000"/>
              <a:buChar char="•"/>
              <a:defRPr sz="2241"/>
            </a:pPr>
            <a:r>
              <a:t>Vibration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Stop! Arduino Time…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/>
          <a:lstStyle/>
          <a:p>
            <a:pPr marL="457199" indent="-457199">
              <a:defRPr sz="3000"/>
            </a:pPr>
            <a:r>
              <a:t>That wifi dongle link: https://www.raspberrypi.org/products/usb-wifi-dongle/</a:t>
            </a:r>
          </a:p>
          <a:p>
            <a:pPr marL="457199" indent="-457199">
              <a:defRPr sz="3000"/>
            </a:pPr>
            <a:r>
              <a:rPr u="sng">
                <a:hlinkClick r:id="rId2" invalidUrl="" action="" tgtFrame="" tooltip="" history="1" highlightClick="0" endSnd="0"/>
              </a:rPr>
              <a:t>https://dev.windows.com/en-us/iot</a:t>
            </a:r>
          </a:p>
          <a:p>
            <a:pPr marL="457199" indent="-457199">
              <a:defRPr sz="3000"/>
            </a:pPr>
            <a:r>
              <a:rPr u="sng">
                <a:hlinkClick r:id="rId3" invalidUrl="" action="" tgtFrame="" tooltip="" history="1" highlightClick="0" endSnd="0"/>
              </a:rPr>
              <a:t>https://insider.windows.com/</a:t>
            </a:r>
          </a:p>
          <a:p>
            <a:pPr marL="457199" indent="-457199">
              <a:defRPr sz="3000"/>
            </a:pPr>
            <a:r>
              <a:rPr u="sng">
                <a:hlinkClick r:id="rId4" invalidUrl="" action="" tgtFrame="" tooltip="" history="1" highlightClick="0" endSnd="0"/>
              </a:rPr>
              <a:t>https://ms-iot.github.io/content/en-US/win10/SetupRPI.htm</a:t>
            </a:r>
          </a:p>
          <a:p>
            <a:pPr marL="457199" indent="-457199">
              <a:defRPr sz="3000"/>
            </a:pPr>
            <a:r>
              <a:rPr u="sng">
                <a:hlinkClick r:id="rId5" invalidUrl="" action="" tgtFrame="" tooltip="" history="1" highlightClick="0" endSnd="0"/>
              </a:rPr>
              <a:t>https://ms-iot.github.io/content/en-US/win10/samples/PowerShell.htm</a:t>
            </a:r>
          </a:p>
          <a:p>
            <a:pPr marL="457199" indent="-457199">
              <a:defRPr sz="3000"/>
            </a:pPr>
            <a:r>
              <a:rPr u="sng">
                <a:hlinkClick r:id="rId6" invalidUrl="" action="" tgtFrame="" tooltip="" history="1" highlightClick="0" endSnd="0"/>
              </a:rPr>
              <a:t>https://www.hackster.io/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4100"/>
              </a:spcBef>
              <a:defRPr sz="3762"/>
            </a:pPr>
            <a:r>
              <a:rPr u="sng">
                <a:hlinkClick r:id="rId2" invalidUrl="" action="" tgtFrame="" tooltip="" history="1" highlightClick="0" endSnd="0"/>
              </a:rPr>
              <a:t>https://msdn.microsoft.com/en-us/library/windows/apps/xaml/windows.devices.gpio.aspx?f=255&amp;MSPPError=-2147217396</a:t>
            </a:r>
          </a:p>
          <a:p>
            <a:pPr marL="452627" indent="-452627" defTabSz="578358">
              <a:spcBef>
                <a:spcPts val="4100"/>
              </a:spcBef>
              <a:defRPr sz="3762"/>
            </a:pPr>
            <a:r>
              <a:rPr u="sng">
                <a:hlinkClick r:id="rId3" invalidUrl="" action="" tgtFrame="" tooltip="" history="1" highlightClick="0" endSnd="0"/>
              </a:rPr>
              <a:t>http://www.arduino.cc/</a:t>
            </a:r>
          </a:p>
          <a:p>
            <a:pPr marL="452627" indent="-452627" defTabSz="578358">
              <a:spcBef>
                <a:spcPts val="4100"/>
              </a:spcBef>
              <a:defRPr sz="3762"/>
            </a:pPr>
            <a:r>
              <a:rPr u="sng">
                <a:hlinkClick r:id="rId4" invalidUrl="" action="" tgtFrame="" tooltip="" history="1" highlightClick="0" endSnd="0"/>
              </a:rPr>
              <a:t>https://www.sparkfun.com/products/12582</a:t>
            </a:r>
          </a:p>
          <a:p>
            <a:pPr marL="452627" indent="-452627" defTabSz="578358">
              <a:spcBef>
                <a:spcPts val="4100"/>
              </a:spcBef>
              <a:defRPr sz="3762"/>
            </a:pPr>
            <a:r>
              <a:rPr u="sng">
                <a:hlinkClick r:id="rId5" invalidUrl="" action="" tgtFrame="" tooltip="" history="1" highlightClick="0" endSnd="0"/>
              </a:rPr>
              <a:t>http://ms-iot.github.io/content/en-US/win10/SetupWVSA.htm</a:t>
            </a:r>
          </a:p>
          <a:p>
            <a:pPr marL="452627" indent="-452627" defTabSz="578358">
              <a:spcBef>
                <a:spcPts val="4100"/>
              </a:spcBef>
              <a:defRPr sz="3762"/>
            </a:pPr>
            <a:r>
              <a:rPr u="sng">
                <a:hlinkClick r:id="rId6" invalidUrl="" action="" tgtFrame="" tooltip="" history="1" highlightClick="0" endSnd="0"/>
              </a:rPr>
              <a:t>https://github.com/ms-iot/virtual-shields-arduino/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49" t="0" r="21462" b="0"/>
          <a:stretch>
            <a:fillRect/>
          </a:stretch>
        </p:blipFill>
        <p:spPr>
          <a:xfrm>
            <a:off x="5676900" y="3021671"/>
            <a:ext cx="6375400" cy="5424757"/>
          </a:xfrm>
          <a:prstGeom prst="rect">
            <a:avLst/>
          </a:prstGeom>
        </p:spPr>
      </p:pic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Internet of Things</a:t>
            </a:r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52500" y="2590800"/>
            <a:ext cx="3657600" cy="6286500"/>
          </a:xfrm>
          <a:prstGeom prst="rect">
            <a:avLst/>
          </a:prstGeom>
        </p:spPr>
        <p:txBody>
          <a:bodyPr/>
          <a:lstStyle/>
          <a:p>
            <a:pPr/>
            <a:r>
              <a:t>20 billion devices</a:t>
            </a:r>
          </a:p>
          <a:p>
            <a:pPr/>
            <a:r>
              <a:t>Metcalf’s Law</a:t>
            </a:r>
          </a:p>
          <a:p>
            <a:pPr/>
            <a:r>
              <a:t>Development is easy</a:t>
            </a:r>
          </a:p>
          <a:p>
            <a:pPr/>
            <a:r>
              <a:t>Hardware is cheap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017" t="0" r="8017" b="0"/>
          <a:stretch>
            <a:fillRect/>
          </a:stretch>
        </p:blipFill>
        <p:spPr>
          <a:xfrm>
            <a:off x="393699" y="1905000"/>
            <a:ext cx="7177992" cy="4344083"/>
          </a:xfrm>
          <a:prstGeom prst="rect">
            <a:avLst/>
          </a:prstGeom>
        </p:spPr>
      </p:pic>
      <p:sp>
        <p:nvSpPr>
          <p:cNvPr id="132" name="Shape 132"/>
          <p:cNvSpPr/>
          <p:nvPr>
            <p:ph type="title"/>
          </p:nvPr>
        </p:nvSpPr>
        <p:spPr>
          <a:xfrm>
            <a:off x="1270000" y="5207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Connected Cow</a:t>
            </a:r>
          </a:p>
        </p:txBody>
      </p:sp>
      <p:pic>
        <p:nvPicPr>
          <p:cNvPr id="133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8241" t="0" r="8241" b="0"/>
          <a:stretch>
            <a:fillRect/>
          </a:stretch>
        </p:blipFill>
        <p:spPr>
          <a:xfrm>
            <a:off x="5168900" y="2704703"/>
            <a:ext cx="7177991" cy="4344083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270000" y="7581900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15468">
              <a:defRPr sz="4320"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http://www.youtube.com/embed/oY0mxwySaSo?autoplay=1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62" t="3102" r="0" b="3102"/>
          <a:stretch>
            <a:fillRect/>
          </a:stretch>
        </p:blipFill>
        <p:spPr>
          <a:xfrm>
            <a:off x="1016198" y="635000"/>
            <a:ext cx="10972511" cy="5918024"/>
          </a:xfrm>
          <a:prstGeom prst="rect">
            <a:avLst/>
          </a:prstGeom>
        </p:spPr>
      </p:pic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Window 10 IoT core</a:t>
            </a:r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1676400"/>
            <a:ext cx="5167747" cy="3044355"/>
          </a:xfrm>
          <a:prstGeom prst="rect">
            <a:avLst/>
          </a:prstGeom>
          <a:ln w="9525">
            <a:round/>
          </a:ln>
        </p:spPr>
      </p:pic>
      <p:sp>
        <p:nvSpPr>
          <p:cNvPr id="141" name="Shape 141"/>
          <p:cNvSpPr/>
          <p:nvPr>
            <p:ph type="title"/>
          </p:nvPr>
        </p:nvSpPr>
        <p:spPr>
          <a:xfrm>
            <a:off x="3835400" y="-2559050"/>
            <a:ext cx="5334000" cy="4000500"/>
          </a:xfrm>
          <a:prstGeom prst="rect">
            <a:avLst/>
          </a:prstGeom>
        </p:spPr>
        <p:txBody>
          <a:bodyPr/>
          <a:lstStyle/>
          <a:p>
            <a:pPr/>
            <a:r>
              <a:t>Devices</a:t>
            </a:r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323272" y="4955704"/>
            <a:ext cx="5334001" cy="1384301"/>
          </a:xfrm>
          <a:prstGeom prst="rect">
            <a:avLst/>
          </a:prstGeom>
        </p:spPr>
        <p:txBody>
          <a:bodyPr/>
          <a:lstStyle/>
          <a:p>
            <a:pPr defTabSz="508254">
              <a:defRPr sz="2784"/>
            </a:pPr>
            <a:r>
              <a:t>Raspberry Pi 2</a:t>
            </a:r>
          </a:p>
          <a:p>
            <a:pPr defTabSz="508254">
              <a:defRPr sz="2784"/>
            </a:pPr>
            <a:r>
              <a:rPr u="sng">
                <a:hlinkClick r:id="rId3" invalidUrl="" action="" tgtFrame="" tooltip="" history="1" highlightClick="0" endSnd="0"/>
              </a:rPr>
              <a:t>http://www.raspberrypi.org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7270750" y="1574800"/>
            <a:ext cx="3928431" cy="3044355"/>
            <a:chOff x="0" y="0"/>
            <a:chExt cx="3928429" cy="3044354"/>
          </a:xfrm>
        </p:grpSpPr>
        <p:pic>
          <p:nvPicPr>
            <p:cNvPr id="144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88899" y="50800"/>
              <a:ext cx="3750631" cy="28157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3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928431" cy="3044355"/>
            </a:xfrm>
            <a:prstGeom prst="rect">
              <a:avLst/>
            </a:prstGeom>
            <a:effectLst/>
          </p:spPr>
        </p:pic>
      </p:grpSp>
      <p:sp>
        <p:nvSpPr>
          <p:cNvPr id="146" name="Shape 146"/>
          <p:cNvSpPr/>
          <p:nvPr/>
        </p:nvSpPr>
        <p:spPr>
          <a:xfrm>
            <a:off x="6718300" y="4752504"/>
            <a:ext cx="533400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08254">
              <a:defRPr sz="2784"/>
            </a:pPr>
            <a:r>
              <a:t>MinnowBoard Max</a:t>
            </a:r>
          </a:p>
          <a:p>
            <a:pPr defTabSz="508254">
              <a:defRPr sz="2784"/>
            </a:pPr>
            <a:r>
              <a:rPr u="sng">
                <a:hlinkClick r:id="rId6" invalidUrl="" action="" tgtFrame="" tooltip="" history="1" highlightClick="0" endSnd="0"/>
              </a:rPr>
              <a:t>http://www.minnowboard.org</a:t>
            </a:r>
          </a:p>
        </p:txBody>
      </p:sp>
      <p:sp>
        <p:nvSpPr>
          <p:cNvPr id="147" name="Shape 147"/>
          <p:cNvSpPr/>
          <p:nvPr/>
        </p:nvSpPr>
        <p:spPr>
          <a:xfrm>
            <a:off x="5880100" y="7302500"/>
            <a:ext cx="5334000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502412">
              <a:defRPr sz="2752"/>
            </a:pPr>
            <a:r>
              <a:t>DragonBoard 410c</a:t>
            </a:r>
          </a:p>
          <a:p>
            <a:pPr defTabSz="502412">
              <a:defRPr sz="2752"/>
            </a:pPr>
            <a:r>
              <a:rPr u="sng">
                <a:hlinkClick r:id="rId7" invalidUrl="" action="" tgtFrame="" tooltip="" history="1" highlightClick="0" endSnd="0"/>
              </a:rPr>
              <a:t>https://developer.qualcomm.com/</a:t>
            </a:r>
          </a:p>
          <a:p>
            <a:pPr defTabSz="502412">
              <a:defRPr sz="2752"/>
            </a:pPr>
            <a:r>
              <a:t>(RSN)</a:t>
            </a:r>
          </a:p>
        </p:txBody>
      </p:sp>
      <p:grpSp>
        <p:nvGrpSpPr>
          <p:cNvPr id="150" name="Group 150"/>
          <p:cNvGrpSpPr/>
          <p:nvPr/>
        </p:nvGrpSpPr>
        <p:grpSpPr>
          <a:xfrm>
            <a:off x="1811211" y="6426200"/>
            <a:ext cx="3845178" cy="2841607"/>
            <a:chOff x="0" y="0"/>
            <a:chExt cx="3845176" cy="2841606"/>
          </a:xfrm>
        </p:grpSpPr>
        <p:pic>
          <p:nvPicPr>
            <p:cNvPr id="149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900" y="50800"/>
              <a:ext cx="3667377" cy="26130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845177" cy="284160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58479" y="635000"/>
            <a:ext cx="10087842" cy="5918200"/>
          </a:xfrm>
          <a:prstGeom prst="rect">
            <a:avLst/>
          </a:prstGeom>
        </p:spPr>
      </p:pic>
      <p:sp>
        <p:nvSpPr>
          <p:cNvPr id="153" name="Shape 153"/>
          <p:cNvSpPr/>
          <p:nvPr>
            <p:ph type="body" sz="quarter" idx="1"/>
          </p:nvPr>
        </p:nvSpPr>
        <p:spPr>
          <a:xfrm>
            <a:off x="755650" y="7150100"/>
            <a:ext cx="11493501" cy="1879600"/>
          </a:xfrm>
          <a:prstGeom prst="rect">
            <a:avLst/>
          </a:prstGeom>
        </p:spPr>
        <p:txBody>
          <a:bodyPr anchor="ctr"/>
          <a:lstStyle/>
          <a:p>
            <a:pPr/>
            <a:r>
              <a:t>All of this stuff is on the edge.  It is not ready for production.  Don’t go building life sustaining gadgets with stuff (yet)!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you need?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xfrm>
            <a:off x="518814" y="2590800"/>
            <a:ext cx="11849101" cy="6286500"/>
          </a:xfrm>
          <a:prstGeom prst="rect">
            <a:avLst/>
          </a:prstGeom>
        </p:spPr>
        <p:txBody>
          <a:bodyPr/>
          <a:lstStyle/>
          <a:p>
            <a:pPr marL="292607" indent="-292607" defTabSz="373887">
              <a:spcBef>
                <a:spcPts val="2600"/>
              </a:spcBef>
              <a:defRPr sz="2432"/>
            </a:pPr>
            <a:r>
              <a:t>Windows 10</a:t>
            </a:r>
          </a:p>
          <a:p>
            <a:pPr marL="292607" indent="-292607" defTabSz="373887">
              <a:spcBef>
                <a:spcPts val="2600"/>
              </a:spcBef>
              <a:defRPr sz="2432"/>
            </a:pPr>
            <a:r>
              <a:t>Visual Studio 2015</a:t>
            </a:r>
          </a:p>
          <a:p>
            <a:pPr marL="292607" indent="-292607" defTabSz="373887">
              <a:spcBef>
                <a:spcPts val="2600"/>
              </a:spcBef>
              <a:defRPr sz="2432"/>
            </a:pPr>
            <a:r>
              <a:t>http://ms-iot.github.io/content/en-US/GetStarted.htm</a:t>
            </a:r>
          </a:p>
          <a:p>
            <a:pPr marL="292607" indent="-292607" defTabSz="373887">
              <a:spcBef>
                <a:spcPts val="2600"/>
              </a:spcBef>
              <a:defRPr sz="2432"/>
            </a:pPr>
            <a:r>
              <a:t>Raspberry Pi 2</a:t>
            </a:r>
          </a:p>
          <a:p>
            <a:pPr marL="292607" indent="-292607" defTabSz="373887">
              <a:spcBef>
                <a:spcPts val="2600"/>
              </a:spcBef>
              <a:defRPr sz="2432"/>
            </a:pPr>
            <a:r>
              <a:t>5V micro USB power supply</a:t>
            </a:r>
          </a:p>
          <a:p>
            <a:pPr marL="292607" indent="-292607" defTabSz="373887">
              <a:spcBef>
                <a:spcPts val="2600"/>
              </a:spcBef>
              <a:defRPr sz="2432"/>
            </a:pPr>
            <a:r>
              <a:t>8GB(min) class 10 micro SD card &lt;- spend money on a good one!</a:t>
            </a:r>
          </a:p>
          <a:p>
            <a:pPr marL="292607" indent="-292607" defTabSz="373887">
              <a:spcBef>
                <a:spcPts val="2600"/>
              </a:spcBef>
              <a:defRPr sz="2432"/>
            </a:pPr>
            <a:r>
              <a:t>HDMI cable</a:t>
            </a:r>
          </a:p>
          <a:p>
            <a:pPr marL="292607" indent="-292607" defTabSz="373887">
              <a:spcBef>
                <a:spcPts val="2600"/>
              </a:spcBef>
              <a:defRPr sz="2432"/>
            </a:pPr>
            <a:r>
              <a:t>Enternet Cable</a:t>
            </a:r>
          </a:p>
          <a:p>
            <a:pPr marL="292607" indent="-292607" defTabSz="373887">
              <a:spcBef>
                <a:spcPts val="2600"/>
              </a:spcBef>
              <a:defRPr sz="2432"/>
            </a:pPr>
            <a:r>
              <a:t>USB Mouse and Keyboard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165" t="0" r="416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 2</a:t>
            </a:r>
          </a:p>
        </p:txBody>
      </p:sp>
      <p:sp>
        <p:nvSpPr>
          <p:cNvPr id="160" name="Shape 16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3850" indent="-323850" defTabSz="496570">
              <a:spcBef>
                <a:spcPts val="3200"/>
              </a:spcBef>
              <a:defRPr sz="2380"/>
            </a:pPr>
            <a:r>
              <a:t>900 MHz Quad Core ArmV7 processor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1GB Ram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4 USB ports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HDMI 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GPU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GPIO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SPI</a:t>
            </a:r>
          </a:p>
          <a:p>
            <a:pPr marL="323850" indent="-323850" defTabSz="496570">
              <a:spcBef>
                <a:spcPts val="3200"/>
              </a:spcBef>
              <a:defRPr sz="2380"/>
            </a:pPr>
            <a:r>
              <a:t>Ethernet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2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